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1" r:id="rId2"/>
    <p:sldId id="263" r:id="rId3"/>
  </p:sldIdLst>
  <p:sldSz cx="7200900" cy="5040313"/>
  <p:notesSz cx="7104063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4025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1225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68425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5625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8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FFFF"/>
    <a:srgbClr val="009900"/>
    <a:srgbClr val="006600"/>
    <a:srgbClr val="007000"/>
    <a:srgbClr val="1919FF"/>
    <a:srgbClr val="009F47"/>
    <a:srgbClr val="C0C0C0"/>
    <a:srgbClr val="80808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64" autoAdjust="0"/>
    <p:restoredTop sz="86395" autoAdjust="0"/>
  </p:normalViewPr>
  <p:slideViewPr>
    <p:cSldViewPr>
      <p:cViewPr varScale="1">
        <p:scale>
          <a:sx n="131" d="100"/>
          <a:sy n="131" d="100"/>
        </p:scale>
        <p:origin x="1722" y="96"/>
      </p:cViewPr>
      <p:guideLst>
        <p:guide orient="horz" pos="1588"/>
        <p:guide pos="2268"/>
      </p:guideLst>
    </p:cSldViewPr>
  </p:slideViewPr>
  <p:outlineViewPr>
    <p:cViewPr>
      <p:scale>
        <a:sx n="30" d="100"/>
        <a:sy n="3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6593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t" anchorCtr="0" compatLnSpc="1">
            <a:prstTxWarp prst="textNoShape">
              <a:avLst/>
            </a:prstTxWarp>
          </a:bodyPr>
          <a:lstStyle>
            <a:lvl1pPr defTabSz="954243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9539" y="0"/>
            <a:ext cx="306275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t" anchorCtr="0" compatLnSpc="1">
            <a:prstTxWarp prst="textNoShape">
              <a:avLst/>
            </a:prstTxWarp>
          </a:bodyPr>
          <a:lstStyle>
            <a:lvl1pPr algn="r" defTabSz="954243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52013"/>
            <a:ext cx="306593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b" anchorCtr="0" compatLnSpc="1">
            <a:prstTxWarp prst="textNoShape">
              <a:avLst/>
            </a:prstTxWarp>
          </a:bodyPr>
          <a:lstStyle>
            <a:lvl1pPr defTabSz="954243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9539" y="9752013"/>
            <a:ext cx="306275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b" anchorCtr="0" compatLnSpc="1">
            <a:prstTxWarp prst="textNoShape">
              <a:avLst/>
            </a:prstTxWarp>
          </a:bodyPr>
          <a:lstStyle>
            <a:lvl1pPr algn="r" defTabSz="954243">
              <a:defRPr sz="1300"/>
            </a:lvl1pPr>
          </a:lstStyle>
          <a:p>
            <a:pPr>
              <a:defRPr/>
            </a:pPr>
            <a:fld id="{C0DC7034-2552-4A74-8E1C-BAE8646FC6D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0873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78639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t" anchorCtr="0" compatLnSpc="1">
            <a:prstTxWarp prst="textNoShape">
              <a:avLst/>
            </a:prstTxWarp>
          </a:bodyPr>
          <a:lstStyle>
            <a:lvl1pPr defTabSz="954243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837" y="2"/>
            <a:ext cx="3078639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t" anchorCtr="0" compatLnSpc="1">
            <a:prstTxWarp prst="textNoShape">
              <a:avLst/>
            </a:prstTxWarp>
          </a:bodyPr>
          <a:lstStyle>
            <a:lvl1pPr algn="r" defTabSz="954243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11213" y="768350"/>
            <a:ext cx="5483225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090" y="4860925"/>
            <a:ext cx="568388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1852"/>
            <a:ext cx="3078639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b" anchorCtr="0" compatLnSpc="1">
            <a:prstTxWarp prst="textNoShape">
              <a:avLst/>
            </a:prstTxWarp>
          </a:bodyPr>
          <a:lstStyle>
            <a:lvl1pPr defTabSz="954243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837" y="9721852"/>
            <a:ext cx="3078639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52" tIns="47726" rIns="95452" bIns="47726" numCol="1" anchor="b" anchorCtr="0" compatLnSpc="1">
            <a:prstTxWarp prst="textNoShape">
              <a:avLst/>
            </a:prstTxWarp>
          </a:bodyPr>
          <a:lstStyle>
            <a:lvl1pPr algn="r" defTabSz="954243">
              <a:defRPr sz="1300"/>
            </a:lvl1pPr>
          </a:lstStyle>
          <a:p>
            <a:pPr>
              <a:defRPr/>
            </a:pPr>
            <a:fld id="{1044D236-7D74-4F67-A1F9-840F8B1CBCF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7053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40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684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56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3199" algn="l" defTabSz="9132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836" algn="l" defTabSz="9132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474" algn="l" defTabSz="9132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110" algn="l" defTabSz="9132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dirty="0"/>
          </a:p>
        </p:txBody>
      </p:sp>
      <p:sp>
        <p:nvSpPr>
          <p:cNvPr id="5530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2717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3119" indent="-285815" defTabSz="952717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259" indent="-228652" defTabSz="952717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563" indent="-228652" defTabSz="952717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867" indent="-228652" defTabSz="952717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5170" indent="-228652" defTabSz="952717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2474" indent="-228652" defTabSz="952717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779" indent="-228652" defTabSz="952717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7082" indent="-228652" defTabSz="952717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3E8C5B-3056-4A98-B429-00A637454C72}" type="slidenum">
              <a:rPr lang="de-DE" sz="1300"/>
              <a:pPr eaLnBrk="1" hangingPunct="1"/>
              <a:t>1</a:t>
            </a:fld>
            <a:endParaRPr lang="de-DE" sz="1300"/>
          </a:p>
        </p:txBody>
      </p:sp>
    </p:spTree>
    <p:extLst>
      <p:ext uri="{BB962C8B-B14F-4D97-AF65-F5344CB8AC3E}">
        <p14:creationId xmlns:p14="http://schemas.microsoft.com/office/powerpoint/2010/main" val="3914486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44D236-7D74-4F67-A1F9-840F8B1CBCFB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6584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25450" y="930275"/>
            <a:ext cx="6350000" cy="3652838"/>
          </a:xfrm>
          <a:prstGeom prst="rect">
            <a:avLst/>
          </a:prstGeom>
          <a:solidFill>
            <a:srgbClr val="F0F5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8" tIns="45662" rIns="91328" bIns="45662" anchor="ctr"/>
          <a:lstStyle/>
          <a:p>
            <a:endParaRPr lang="de-DE"/>
          </a:p>
        </p:txBody>
      </p:sp>
      <p:pic>
        <p:nvPicPr>
          <p:cNvPr id="5" name="Picture 6" descr="lwknrw-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088" y="131763"/>
            <a:ext cx="1782762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8163" y="1090623"/>
            <a:ext cx="6121400" cy="1081087"/>
          </a:xfrm>
        </p:spPr>
        <p:txBody>
          <a:bodyPr/>
          <a:lstStyle>
            <a:lvl1pPr algn="ctr">
              <a:defRPr sz="2400"/>
            </a:lvl1pPr>
          </a:lstStyle>
          <a:p>
            <a:pPr lvl="0"/>
            <a:r>
              <a:rPr lang="de-DE" noProof="0"/>
              <a:t>Titelmasterformat durch Klicken bearbeiten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9338" y="2520960"/>
            <a:ext cx="5040312" cy="1287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0F5E6"/>
                </a:solidFill>
              </a14:hiddenFill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800"/>
            </a:lvl1pPr>
          </a:lstStyle>
          <a:p>
            <a:pPr lv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425450" y="4589463"/>
            <a:ext cx="6350000" cy="3508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373556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026E6-6076-474B-BE10-F21CE44F6EA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69216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187950" y="561985"/>
            <a:ext cx="1587500" cy="40227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25450" y="561985"/>
            <a:ext cx="4610100" cy="40227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B2ED5-7B54-4E01-8C28-83EF50AA84B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476731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5450" y="561976"/>
            <a:ext cx="6350000" cy="36988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425450" y="931873"/>
            <a:ext cx="6350000" cy="3652837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0B94B-453D-4064-A4DF-68E1F7A92F5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874473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9ABFD-5623-4B2A-9577-E2A54407B31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495613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8325" y="3238510"/>
            <a:ext cx="6121400" cy="1001713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68325" y="2136775"/>
            <a:ext cx="6121400" cy="11017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640" indent="0">
              <a:buNone/>
              <a:defRPr sz="1800"/>
            </a:lvl2pPr>
            <a:lvl3pPr marL="913279" indent="0">
              <a:buNone/>
              <a:defRPr sz="1600"/>
            </a:lvl3pPr>
            <a:lvl4pPr marL="1369917" indent="0">
              <a:buNone/>
              <a:defRPr sz="1400"/>
            </a:lvl4pPr>
            <a:lvl5pPr marL="1826555" indent="0">
              <a:buNone/>
              <a:defRPr sz="1400"/>
            </a:lvl5pPr>
            <a:lvl6pPr marL="2283199" indent="0">
              <a:buNone/>
              <a:defRPr sz="1400"/>
            </a:lvl6pPr>
            <a:lvl7pPr marL="2739836" indent="0">
              <a:buNone/>
              <a:defRPr sz="1400"/>
            </a:lvl7pPr>
            <a:lvl8pPr marL="3196474" indent="0">
              <a:buNone/>
              <a:defRPr sz="1400"/>
            </a:lvl8pPr>
            <a:lvl9pPr marL="365311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B5869-C329-43E9-AD89-8CD6854C6A2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241367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25450" y="931873"/>
            <a:ext cx="3098800" cy="36528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676650" y="931873"/>
            <a:ext cx="3098800" cy="36528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F7285-5257-460F-8FDD-58C16962B27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38092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363" y="201623"/>
            <a:ext cx="6480175" cy="839787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60363" y="1128713"/>
            <a:ext cx="3181350" cy="4699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0" indent="0">
              <a:buNone/>
              <a:defRPr sz="2000" b="1"/>
            </a:lvl2pPr>
            <a:lvl3pPr marL="913279" indent="0">
              <a:buNone/>
              <a:defRPr sz="1800" b="1"/>
            </a:lvl3pPr>
            <a:lvl4pPr marL="1369917" indent="0">
              <a:buNone/>
              <a:defRPr sz="1600" b="1"/>
            </a:lvl4pPr>
            <a:lvl5pPr marL="1826555" indent="0">
              <a:buNone/>
              <a:defRPr sz="1600" b="1"/>
            </a:lvl5pPr>
            <a:lvl6pPr marL="2283199" indent="0">
              <a:buNone/>
              <a:defRPr sz="1600" b="1"/>
            </a:lvl6pPr>
            <a:lvl7pPr marL="2739836" indent="0">
              <a:buNone/>
              <a:defRPr sz="1600" b="1"/>
            </a:lvl7pPr>
            <a:lvl8pPr marL="3196474" indent="0">
              <a:buNone/>
              <a:defRPr sz="1600" b="1"/>
            </a:lvl8pPr>
            <a:lvl9pPr marL="365311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60363" y="1598623"/>
            <a:ext cx="3181350" cy="29035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657600" y="1128713"/>
            <a:ext cx="3182938" cy="4699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0" indent="0">
              <a:buNone/>
              <a:defRPr sz="2000" b="1"/>
            </a:lvl2pPr>
            <a:lvl3pPr marL="913279" indent="0">
              <a:buNone/>
              <a:defRPr sz="1800" b="1"/>
            </a:lvl3pPr>
            <a:lvl4pPr marL="1369917" indent="0">
              <a:buNone/>
              <a:defRPr sz="1600" b="1"/>
            </a:lvl4pPr>
            <a:lvl5pPr marL="1826555" indent="0">
              <a:buNone/>
              <a:defRPr sz="1600" b="1"/>
            </a:lvl5pPr>
            <a:lvl6pPr marL="2283199" indent="0">
              <a:buNone/>
              <a:defRPr sz="1600" b="1"/>
            </a:lvl6pPr>
            <a:lvl7pPr marL="2739836" indent="0">
              <a:buNone/>
              <a:defRPr sz="1600" b="1"/>
            </a:lvl7pPr>
            <a:lvl8pPr marL="3196474" indent="0">
              <a:buNone/>
              <a:defRPr sz="1600" b="1"/>
            </a:lvl8pPr>
            <a:lvl9pPr marL="365311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657600" y="1598623"/>
            <a:ext cx="3182938" cy="29035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1BC01-84E1-459F-9FA0-0C0548BCCB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1389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BAE38-6E64-4811-ABCC-9B618E09CB8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689577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AB3CE-2DAC-4578-8923-41B3D82DE70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2479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365" y="200027"/>
            <a:ext cx="2368550" cy="854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814638" y="200035"/>
            <a:ext cx="4025900" cy="43021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60365" y="1054100"/>
            <a:ext cx="2368550" cy="3448050"/>
          </a:xfrm>
        </p:spPr>
        <p:txBody>
          <a:bodyPr/>
          <a:lstStyle>
            <a:lvl1pPr marL="0" indent="0">
              <a:buNone/>
              <a:defRPr sz="1400"/>
            </a:lvl1pPr>
            <a:lvl2pPr marL="456640" indent="0">
              <a:buNone/>
              <a:defRPr sz="1200"/>
            </a:lvl2pPr>
            <a:lvl3pPr marL="913279" indent="0">
              <a:buNone/>
              <a:defRPr sz="1000"/>
            </a:lvl3pPr>
            <a:lvl4pPr marL="1369917" indent="0">
              <a:buNone/>
              <a:defRPr sz="900"/>
            </a:lvl4pPr>
            <a:lvl5pPr marL="1826555" indent="0">
              <a:buNone/>
              <a:defRPr sz="900"/>
            </a:lvl5pPr>
            <a:lvl6pPr marL="2283199" indent="0">
              <a:buNone/>
              <a:defRPr sz="900"/>
            </a:lvl6pPr>
            <a:lvl7pPr marL="2739836" indent="0">
              <a:buNone/>
              <a:defRPr sz="900"/>
            </a:lvl7pPr>
            <a:lvl8pPr marL="3196474" indent="0">
              <a:buNone/>
              <a:defRPr sz="900"/>
            </a:lvl8pPr>
            <a:lvl9pPr marL="365311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722C6-D337-45AC-BBC5-9E171450139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127235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1290" y="3529014"/>
            <a:ext cx="4321175" cy="415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11290" y="450850"/>
            <a:ext cx="4321175" cy="3024188"/>
          </a:xfrm>
        </p:spPr>
        <p:txBody>
          <a:bodyPr/>
          <a:lstStyle>
            <a:lvl1pPr marL="0" indent="0">
              <a:buNone/>
              <a:defRPr sz="3200"/>
            </a:lvl1pPr>
            <a:lvl2pPr marL="456640" indent="0">
              <a:buNone/>
              <a:defRPr sz="2800"/>
            </a:lvl2pPr>
            <a:lvl3pPr marL="913279" indent="0">
              <a:buNone/>
              <a:defRPr sz="2400"/>
            </a:lvl3pPr>
            <a:lvl4pPr marL="1369917" indent="0">
              <a:buNone/>
              <a:defRPr sz="2000"/>
            </a:lvl4pPr>
            <a:lvl5pPr marL="1826555" indent="0">
              <a:buNone/>
              <a:defRPr sz="2000"/>
            </a:lvl5pPr>
            <a:lvl6pPr marL="2283199" indent="0">
              <a:buNone/>
              <a:defRPr sz="2000"/>
            </a:lvl6pPr>
            <a:lvl7pPr marL="2739836" indent="0">
              <a:buNone/>
              <a:defRPr sz="2000"/>
            </a:lvl7pPr>
            <a:lvl8pPr marL="3196474" indent="0">
              <a:buNone/>
              <a:defRPr sz="2000"/>
            </a:lvl8pPr>
            <a:lvl9pPr marL="365311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11290" y="3944948"/>
            <a:ext cx="4321175" cy="592137"/>
          </a:xfrm>
        </p:spPr>
        <p:txBody>
          <a:bodyPr/>
          <a:lstStyle>
            <a:lvl1pPr marL="0" indent="0">
              <a:buNone/>
              <a:defRPr sz="1400"/>
            </a:lvl1pPr>
            <a:lvl2pPr marL="456640" indent="0">
              <a:buNone/>
              <a:defRPr sz="1200"/>
            </a:lvl2pPr>
            <a:lvl3pPr marL="913279" indent="0">
              <a:buNone/>
              <a:defRPr sz="1000"/>
            </a:lvl3pPr>
            <a:lvl4pPr marL="1369917" indent="0">
              <a:buNone/>
              <a:defRPr sz="900"/>
            </a:lvl4pPr>
            <a:lvl5pPr marL="1826555" indent="0">
              <a:buNone/>
              <a:defRPr sz="900"/>
            </a:lvl5pPr>
            <a:lvl6pPr marL="2283199" indent="0">
              <a:buNone/>
              <a:defRPr sz="900"/>
            </a:lvl6pPr>
            <a:lvl7pPr marL="2739836" indent="0">
              <a:buNone/>
              <a:defRPr sz="900"/>
            </a:lvl7pPr>
            <a:lvl8pPr marL="3196474" indent="0">
              <a:buNone/>
              <a:defRPr sz="900"/>
            </a:lvl8pPr>
            <a:lvl9pPr marL="365311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19479-A3D2-423B-ADAC-E2F4D828893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101125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5450" y="561975"/>
            <a:ext cx="6350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931863"/>
            <a:ext cx="6350000" cy="3652837"/>
          </a:xfrm>
          <a:prstGeom prst="rect">
            <a:avLst/>
          </a:prstGeom>
          <a:solidFill>
            <a:srgbClr val="F0F5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4637088"/>
            <a:ext cx="72009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9F4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409072" defTabSz="699230">
              <a:defRPr sz="9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11838" y="4743450"/>
            <a:ext cx="965200" cy="29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defTabSz="699230">
              <a:defRPr sz="900"/>
            </a:lvl1pPr>
          </a:lstStyle>
          <a:p>
            <a:pPr>
              <a:defRPr/>
            </a:pPr>
            <a:fld id="{84AD5C69-9578-4A6B-8893-AA7A4B88E85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2" name="Picture 28" descr="lwknrw-rgb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088" y="131763"/>
            <a:ext cx="1782762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604674" r:id="rId1"/>
    <p:sldLayoutId id="2147604652" r:id="rId2"/>
    <p:sldLayoutId id="2147604653" r:id="rId3"/>
    <p:sldLayoutId id="2147604654" r:id="rId4"/>
    <p:sldLayoutId id="2147604655" r:id="rId5"/>
    <p:sldLayoutId id="2147604656" r:id="rId6"/>
    <p:sldLayoutId id="2147604657" r:id="rId7"/>
    <p:sldLayoutId id="2147604658" r:id="rId8"/>
    <p:sldLayoutId id="2147604659" r:id="rId9"/>
    <p:sldLayoutId id="2147604660" r:id="rId10"/>
    <p:sldLayoutId id="2147604661" r:id="rId11"/>
    <p:sldLayoutId id="2147604662" r:id="rId12"/>
  </p:sldLayoutIdLst>
  <p:transition spd="med"/>
  <p:txStyles>
    <p:titleStyle>
      <a:lvl1pPr algn="l" defTabSz="696913" rtl="0" eaLnBrk="0" fontAlgn="base" hangingPunct="0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+mj-lt"/>
          <a:ea typeface="+mj-ea"/>
          <a:cs typeface="+mj-cs"/>
        </a:defRPr>
      </a:lvl1pPr>
      <a:lvl2pPr algn="l" defTabSz="696913" rtl="0" eaLnBrk="0" fontAlgn="base" hangingPunct="0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2pPr>
      <a:lvl3pPr algn="l" defTabSz="696913" rtl="0" eaLnBrk="0" fontAlgn="base" hangingPunct="0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3pPr>
      <a:lvl4pPr algn="l" defTabSz="696913" rtl="0" eaLnBrk="0" fontAlgn="base" hangingPunct="0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4pPr>
      <a:lvl5pPr algn="l" defTabSz="696913" rtl="0" eaLnBrk="0" fontAlgn="base" hangingPunct="0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5pPr>
      <a:lvl6pPr marL="456640" algn="l" defTabSz="699230" rtl="0" fontAlgn="base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6pPr>
      <a:lvl7pPr marL="913279" algn="l" defTabSz="699230" rtl="0" fontAlgn="base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7pPr>
      <a:lvl8pPr marL="1369917" algn="l" defTabSz="699230" rtl="0" fontAlgn="base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8pPr>
      <a:lvl9pPr marL="1826555" algn="l" defTabSz="699230" rtl="0" fontAlgn="base">
        <a:spcBef>
          <a:spcPct val="0"/>
        </a:spcBef>
        <a:spcAft>
          <a:spcPct val="0"/>
        </a:spcAft>
        <a:defRPr b="1">
          <a:solidFill>
            <a:srgbClr val="009F47"/>
          </a:solidFill>
          <a:latin typeface="Arial" charset="0"/>
        </a:defRPr>
      </a:lvl9pPr>
    </p:titleStyle>
    <p:bodyStyle>
      <a:lvl1pPr marL="196850" indent="-196850" algn="l" defTabSz="725488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03200" algn="l" defTabSz="725488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2pPr>
      <a:lvl3pPr marL="884238" indent="-203200" algn="l" defTabSz="725488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3pPr>
      <a:lvl4pPr marL="1228725" indent="-203200" algn="l" defTabSz="725488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4pPr>
      <a:lvl5pPr marL="1573213" indent="-203200" algn="l" defTabSz="725488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5pPr>
      <a:lvl6pPr marL="2031094" indent="-206117" algn="l" defTabSz="727768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487729" indent="-206117" algn="l" defTabSz="727768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944375" indent="-206117" algn="l" defTabSz="727768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3401012" indent="-206117" algn="l" defTabSz="727768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40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79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17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55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9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836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74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110" algn="l" defTabSz="9132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357269307"/>
              </p:ext>
            </p:extLst>
          </p:nvPr>
        </p:nvGraphicFramePr>
        <p:xfrm>
          <a:off x="154680" y="1031875"/>
          <a:ext cx="6888163" cy="380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257" name="Chart" r:id="rId4" imgW="7772400" imgH="4114800" progId="MSGraph.Chart.8">
                  <p:embed followColorScheme="full"/>
                </p:oleObj>
              </mc:Choice>
              <mc:Fallback>
                <p:oleObj name="Chart" r:id="rId4" imgW="7772400" imgH="4114800" progId="MSGraph.Chart.8">
                  <p:embed followColorScheme="full"/>
                  <p:pic>
                    <p:nvPicPr>
                      <p:cNvPr id="317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80" y="1031875"/>
                        <a:ext cx="6888163" cy="380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0" y="0"/>
            <a:ext cx="7200900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208" tIns="43101" rIns="86208" bIns="43101" anchor="ctr"/>
          <a:lstStyle/>
          <a:p>
            <a:pPr algn="ctr" defTabSz="860425"/>
            <a:endParaRPr lang="de-DE" sz="2300" dirty="0">
              <a:latin typeface="Times New Roman" pitchFamily="18" charset="0"/>
            </a:endParaRP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/>
          </p:nvPr>
        </p:nvSpPr>
        <p:spPr>
          <a:xfrm>
            <a:off x="-720725" y="95250"/>
            <a:ext cx="7019925" cy="841375"/>
          </a:xfrm>
          <a:noFill/>
        </p:spPr>
        <p:txBody>
          <a:bodyPr/>
          <a:lstStyle/>
          <a:p>
            <a:pPr algn="ctr" eaLnBrk="1" hangingPunct="1"/>
            <a:r>
              <a:rPr lang="de-DE" sz="1500" b="0" dirty="0">
                <a:solidFill>
                  <a:schemeClr val="tx1"/>
                </a:solidFill>
                <a:latin typeface="Arial Black" pitchFamily="34" charset="0"/>
              </a:rPr>
              <a:t>Basispreis für Schweinehälften</a:t>
            </a:r>
            <a:br>
              <a:rPr lang="de-DE" sz="1500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de-DE" sz="1200" dirty="0">
                <a:solidFill>
                  <a:schemeClr val="tx1"/>
                </a:solidFill>
              </a:rPr>
              <a:t>Preise frei Schlachtstätte, VEZG-</a:t>
            </a:r>
            <a:r>
              <a:rPr lang="de-DE" sz="1200" dirty="0" err="1">
                <a:solidFill>
                  <a:schemeClr val="tx1"/>
                </a:solidFill>
              </a:rPr>
              <a:t>AutoFOM</a:t>
            </a:r>
            <a:r>
              <a:rPr lang="de-DE" sz="1200" dirty="0">
                <a:solidFill>
                  <a:schemeClr val="tx1"/>
                </a:solidFill>
              </a:rPr>
              <a:t>-Preisfaktor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5374034" y="2520156"/>
            <a:ext cx="1650801" cy="353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17" tIns="45656" rIns="91317" bIns="45656">
            <a:spAutoFit/>
          </a:bodyPr>
          <a:lstStyle>
            <a:lvl1pPr defTabSz="863600">
              <a:defRPr>
                <a:solidFill>
                  <a:schemeClr val="tx1"/>
                </a:solidFill>
                <a:latin typeface="Arial" charset="0"/>
              </a:defRPr>
            </a:lvl1pPr>
            <a:lvl2pPr defTabSz="863600">
              <a:defRPr>
                <a:solidFill>
                  <a:schemeClr val="tx1"/>
                </a:solidFill>
                <a:latin typeface="Arial" charset="0"/>
              </a:defRPr>
            </a:lvl2pPr>
            <a:lvl3pPr defTabSz="863600">
              <a:defRPr>
                <a:solidFill>
                  <a:schemeClr val="tx1"/>
                </a:solidFill>
                <a:latin typeface="Arial" charset="0"/>
              </a:defRPr>
            </a:lvl3pPr>
            <a:lvl4pPr defTabSz="863600">
              <a:defRPr>
                <a:solidFill>
                  <a:schemeClr val="tx1"/>
                </a:solidFill>
                <a:latin typeface="Arial" charset="0"/>
              </a:defRPr>
            </a:lvl4pPr>
            <a:lvl5pPr defTabSz="863600">
              <a:defRPr>
                <a:solidFill>
                  <a:schemeClr val="tx1"/>
                </a:solidFill>
                <a:latin typeface="Arial" charset="0"/>
              </a:defRPr>
            </a:lvl5pPr>
            <a:lvl6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de-DE" sz="17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2024</a:t>
            </a: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2520330" y="3831531"/>
            <a:ext cx="792088" cy="353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17" tIns="45656" rIns="91317" bIns="45656">
            <a:spAutoFit/>
          </a:bodyPr>
          <a:lstStyle>
            <a:lvl1pPr defTabSz="863600">
              <a:defRPr>
                <a:solidFill>
                  <a:schemeClr val="tx1"/>
                </a:solidFill>
                <a:latin typeface="Arial" charset="0"/>
              </a:defRPr>
            </a:lvl1pPr>
            <a:lvl2pPr defTabSz="863600">
              <a:defRPr>
                <a:solidFill>
                  <a:schemeClr val="tx1"/>
                </a:solidFill>
                <a:latin typeface="Arial" charset="0"/>
              </a:defRPr>
            </a:lvl2pPr>
            <a:lvl3pPr defTabSz="863600">
              <a:defRPr>
                <a:solidFill>
                  <a:schemeClr val="tx1"/>
                </a:solidFill>
                <a:latin typeface="Arial" charset="0"/>
              </a:defRPr>
            </a:lvl3pPr>
            <a:lvl4pPr defTabSz="863600">
              <a:defRPr>
                <a:solidFill>
                  <a:schemeClr val="tx1"/>
                </a:solidFill>
                <a:latin typeface="Arial" charset="0"/>
              </a:defRPr>
            </a:lvl4pPr>
            <a:lvl5pPr defTabSz="863600">
              <a:defRPr>
                <a:solidFill>
                  <a:schemeClr val="tx1"/>
                </a:solidFill>
                <a:latin typeface="Arial" charset="0"/>
              </a:defRPr>
            </a:lvl5pPr>
            <a:lvl6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3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de-DE" sz="17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2025</a:t>
            </a:r>
          </a:p>
        </p:txBody>
      </p:sp>
      <p:sp>
        <p:nvSpPr>
          <p:cNvPr id="31751" name="Text Box 8"/>
          <p:cNvSpPr txBox="1">
            <a:spLocks noChangeArrowheads="1"/>
          </p:cNvSpPr>
          <p:nvPr/>
        </p:nvSpPr>
        <p:spPr bwMode="auto">
          <a:xfrm>
            <a:off x="287933" y="863972"/>
            <a:ext cx="15843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9855" tIns="34928" rIns="69855" bIns="34928">
            <a:spAutoFit/>
          </a:bodyPr>
          <a:lstStyle>
            <a:lvl1pPr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1200" b="1" dirty="0"/>
              <a:t>€ / Indexpunkt</a:t>
            </a:r>
          </a:p>
        </p:txBody>
      </p:sp>
      <p:sp>
        <p:nvSpPr>
          <p:cNvPr id="31752" name="Text Box 9"/>
          <p:cNvSpPr txBox="1">
            <a:spLocks noChangeArrowheads="1"/>
          </p:cNvSpPr>
          <p:nvPr/>
        </p:nvSpPr>
        <p:spPr bwMode="auto">
          <a:xfrm>
            <a:off x="-682625" y="503238"/>
            <a:ext cx="6911975" cy="323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8" tIns="45662" rIns="91328" bIns="45662">
            <a:spAutoFit/>
          </a:bodyPr>
          <a:lstStyle>
            <a:lvl1pPr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 sz="1500" b="1" dirty="0"/>
              <a:t>V e r e i n i g u n g s p r e i s  14.08.2025</a:t>
            </a:r>
            <a:r>
              <a:rPr lang="de-DE" sz="1500" dirty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9494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Text Box 8"/>
          <p:cNvSpPr txBox="1">
            <a:spLocks noChangeArrowheads="1"/>
          </p:cNvSpPr>
          <p:nvPr/>
        </p:nvSpPr>
        <p:spPr bwMode="auto">
          <a:xfrm>
            <a:off x="-287982" y="615305"/>
            <a:ext cx="6552257" cy="323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28" tIns="45662" rIns="91328" bIns="45662">
            <a:spAutoFit/>
          </a:bodyPr>
          <a:lstStyle>
            <a:lvl1pPr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 sz="1500" dirty="0"/>
              <a:t> </a:t>
            </a:r>
            <a:r>
              <a:rPr lang="de-DE" sz="1500" b="1" dirty="0"/>
              <a:t>I S N – B ö r s e  08.08.2025</a:t>
            </a:r>
            <a:endParaRPr lang="de-DE" b="1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7200900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8" tIns="45662" rIns="91328" bIns="45662" anchor="ctr"/>
          <a:lstStyle/>
          <a:p>
            <a:endParaRPr lang="de-DE"/>
          </a:p>
        </p:txBody>
      </p:sp>
      <p:graphicFrame>
        <p:nvGraphicFramePr>
          <p:cNvPr id="32772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039286257"/>
              </p:ext>
            </p:extLst>
          </p:nvPr>
        </p:nvGraphicFramePr>
        <p:xfrm>
          <a:off x="164257" y="852532"/>
          <a:ext cx="6747718" cy="4239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382" name="Chart" r:id="rId4" imgW="6705480" imgH="4438517" progId="MSGraph.Chart.8">
                  <p:embed followColorScheme="full"/>
                </p:oleObj>
              </mc:Choice>
              <mc:Fallback>
                <p:oleObj name="Chart" r:id="rId4" imgW="6705480" imgH="4438517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57" y="852532"/>
                        <a:ext cx="6747718" cy="4239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xfrm>
            <a:off x="-647700" y="168523"/>
            <a:ext cx="7021513" cy="479425"/>
          </a:xfrm>
          <a:noFill/>
        </p:spPr>
        <p:txBody>
          <a:bodyPr/>
          <a:lstStyle/>
          <a:p>
            <a:pPr algn="ctr" eaLnBrk="1" hangingPunct="1"/>
            <a:r>
              <a:rPr lang="de-DE" sz="1500" b="0" dirty="0">
                <a:solidFill>
                  <a:schemeClr val="tx1"/>
                </a:solidFill>
                <a:latin typeface="Arial Black" pitchFamily="34" charset="0"/>
              </a:rPr>
              <a:t>Basispreis für Schlachtschweine</a:t>
            </a:r>
            <a:br>
              <a:rPr lang="de-DE" sz="1500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de-DE" sz="1200" dirty="0">
                <a:solidFill>
                  <a:schemeClr val="tx1"/>
                </a:solidFill>
                <a:latin typeface="Arial Black" pitchFamily="34" charset="0"/>
              </a:rPr>
              <a:t>Internet Schweinebörse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32773" name="Text Box 6"/>
          <p:cNvSpPr txBox="1">
            <a:spLocks noChangeArrowheads="1"/>
          </p:cNvSpPr>
          <p:nvPr/>
        </p:nvSpPr>
        <p:spPr bwMode="auto">
          <a:xfrm>
            <a:off x="72058" y="527658"/>
            <a:ext cx="1063625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9855" tIns="34928" rIns="69855" bIns="34928">
            <a:spAutoFit/>
          </a:bodyPr>
          <a:lstStyle>
            <a:lvl1pPr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00088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00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1200" b="1" dirty="0"/>
              <a:t>€ / kg SG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1008162" y="1634439"/>
            <a:ext cx="45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 x wöchentlich - freitags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0F5E6"/>
      </a:lt1>
      <a:dk2>
        <a:srgbClr val="000000"/>
      </a:dk2>
      <a:lt2>
        <a:srgbClr val="808080"/>
      </a:lt2>
      <a:accent1>
        <a:srgbClr val="D3E9BD"/>
      </a:accent1>
      <a:accent2>
        <a:srgbClr val="008000"/>
      </a:accent2>
      <a:accent3>
        <a:srgbClr val="F6F9F0"/>
      </a:accent3>
      <a:accent4>
        <a:srgbClr val="000000"/>
      </a:accent4>
      <a:accent5>
        <a:srgbClr val="E6F2DB"/>
      </a:accent5>
      <a:accent6>
        <a:srgbClr val="007300"/>
      </a:accent6>
      <a:hlink>
        <a:srgbClr val="008000"/>
      </a:hlink>
      <a:folHlink>
        <a:srgbClr val="0080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000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000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</Words>
  <Application>Microsoft Office PowerPoint</Application>
  <PresentationFormat>Benutzerdefiniert</PresentationFormat>
  <Paragraphs>11</Paragraphs>
  <Slides>2</Slides>
  <Notes>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Arial Black</vt:lpstr>
      <vt:lpstr>Times New Roman</vt:lpstr>
      <vt:lpstr>Wingdings</vt:lpstr>
      <vt:lpstr>Standarddesign</vt:lpstr>
      <vt:lpstr>Microsoft Graph-Diagramm</vt:lpstr>
      <vt:lpstr>Chart</vt:lpstr>
      <vt:lpstr>Basispreis für Schweinehälften Preise frei Schlachtstätte, VEZG-AutoFOM-Preisfaktor</vt:lpstr>
      <vt:lpstr>Basispreis für Schlachtschweine Internet Schweinebörse</vt:lpstr>
    </vt:vector>
  </TitlesOfParts>
  <Company>Landwirtschaftskammer Nordrhein-Westfalen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für Präsentationen</dc:title>
  <dc:subject>Querformat</dc:subject>
  <dc:creator>Gläser, Susanne</dc:creator>
  <cp:lastModifiedBy>Schwenker, Katrin</cp:lastModifiedBy>
  <cp:revision>18678</cp:revision>
  <cp:lastPrinted>2023-08-10T06:37:03Z</cp:lastPrinted>
  <dcterms:created xsi:type="dcterms:W3CDTF">2003-12-18T18:31:31Z</dcterms:created>
  <dcterms:modified xsi:type="dcterms:W3CDTF">2025-08-14T05:31:07Z</dcterms:modified>
</cp:coreProperties>
</file>