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6858000" cy="5143500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008000"/>
    <a:srgbClr val="FF33CC"/>
    <a:srgbClr val="339933"/>
    <a:srgbClr val="FF9900"/>
    <a:srgbClr val="009F47"/>
    <a:srgbClr val="FFFF99"/>
    <a:srgbClr val="808080"/>
    <a:srgbClr val="FF33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85095" autoAdjust="0"/>
  </p:normalViewPr>
  <p:slideViewPr>
    <p:cSldViewPr snapToGrid="0">
      <p:cViewPr varScale="1">
        <p:scale>
          <a:sx n="181" d="100"/>
          <a:sy n="181" d="100"/>
        </p:scale>
        <p:origin x="5376" y="156"/>
      </p:cViewPr>
      <p:guideLst>
        <p:guide orient="horz" pos="1620"/>
        <p:guide pos="2160"/>
      </p:guideLst>
    </p:cSldViewPr>
  </p:slideViewPr>
  <p:outlineViewPr>
    <p:cViewPr>
      <p:scale>
        <a:sx n="30" d="100"/>
        <a:sy n="3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Holstein-Friesian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Tabelle1!$A$80:$A$166</c:f>
              <c:strCache>
                <c:ptCount val="87"/>
                <c:pt idx="0">
                  <c:v>J24</c:v>
                </c:pt>
                <c:pt idx="4">
                  <c:v>F</c:v>
                </c:pt>
                <c:pt idx="9">
                  <c:v>M</c:v>
                </c:pt>
                <c:pt idx="13">
                  <c:v>A</c:v>
                </c:pt>
                <c:pt idx="17">
                  <c:v>M</c:v>
                </c:pt>
                <c:pt idx="22">
                  <c:v>J</c:v>
                </c:pt>
                <c:pt idx="26">
                  <c:v>J</c:v>
                </c:pt>
                <c:pt idx="30">
                  <c:v>A</c:v>
                </c:pt>
                <c:pt idx="35">
                  <c:v>S</c:v>
                </c:pt>
                <c:pt idx="39">
                  <c:v>O</c:v>
                </c:pt>
                <c:pt idx="44">
                  <c:v>N</c:v>
                </c:pt>
                <c:pt idx="48">
                  <c:v>D</c:v>
                </c:pt>
                <c:pt idx="51">
                  <c:v>J25</c:v>
                </c:pt>
                <c:pt idx="55">
                  <c:v>F</c:v>
                </c:pt>
                <c:pt idx="60">
                  <c:v>M</c:v>
                </c:pt>
                <c:pt idx="64">
                  <c:v>A</c:v>
                </c:pt>
                <c:pt idx="68">
                  <c:v>M</c:v>
                </c:pt>
                <c:pt idx="73">
                  <c:v>J</c:v>
                </c:pt>
                <c:pt idx="77">
                  <c:v>J</c:v>
                </c:pt>
                <c:pt idx="82">
                  <c:v>A</c:v>
                </c:pt>
                <c:pt idx="86">
                  <c:v>S</c:v>
                </c:pt>
              </c:strCache>
            </c:strRef>
          </c:cat>
          <c:val>
            <c:numRef>
              <c:f>Tabelle1!$B$80:$B$166</c:f>
              <c:numCache>
                <c:formatCode>General</c:formatCode>
                <c:ptCount val="87"/>
                <c:pt idx="0">
                  <c:v>92</c:v>
                </c:pt>
                <c:pt idx="1">
                  <c:v>90</c:v>
                </c:pt>
                <c:pt idx="2">
                  <c:v>91</c:v>
                </c:pt>
                <c:pt idx="3">
                  <c:v>90</c:v>
                </c:pt>
                <c:pt idx="4">
                  <c:v>90</c:v>
                </c:pt>
                <c:pt idx="5">
                  <c:v>90</c:v>
                </c:pt>
                <c:pt idx="6">
                  <c:v>91</c:v>
                </c:pt>
                <c:pt idx="7">
                  <c:v>91</c:v>
                </c:pt>
                <c:pt idx="8">
                  <c:v>93</c:v>
                </c:pt>
                <c:pt idx="9">
                  <c:v>97</c:v>
                </c:pt>
                <c:pt idx="10">
                  <c:v>98</c:v>
                </c:pt>
                <c:pt idx="11">
                  <c:v>103</c:v>
                </c:pt>
                <c:pt idx="12">
                  <c:v>105</c:v>
                </c:pt>
                <c:pt idx="13">
                  <c:v>109</c:v>
                </c:pt>
                <c:pt idx="14">
                  <c:v>117</c:v>
                </c:pt>
                <c:pt idx="15">
                  <c:v>125</c:v>
                </c:pt>
                <c:pt idx="16">
                  <c:v>130</c:v>
                </c:pt>
                <c:pt idx="17">
                  <c:v>136</c:v>
                </c:pt>
                <c:pt idx="18">
                  <c:v>142</c:v>
                </c:pt>
                <c:pt idx="19">
                  <c:v>150</c:v>
                </c:pt>
                <c:pt idx="20">
                  <c:v>155</c:v>
                </c:pt>
                <c:pt idx="21">
                  <c:v>158</c:v>
                </c:pt>
                <c:pt idx="22">
                  <c:v>163</c:v>
                </c:pt>
                <c:pt idx="23">
                  <c:v>162</c:v>
                </c:pt>
                <c:pt idx="24">
                  <c:v>163</c:v>
                </c:pt>
                <c:pt idx="25">
                  <c:v>167</c:v>
                </c:pt>
                <c:pt idx="26">
                  <c:v>169</c:v>
                </c:pt>
                <c:pt idx="27">
                  <c:v>171</c:v>
                </c:pt>
                <c:pt idx="28">
                  <c:v>172</c:v>
                </c:pt>
                <c:pt idx="29">
                  <c:v>175</c:v>
                </c:pt>
                <c:pt idx="30">
                  <c:v>174</c:v>
                </c:pt>
                <c:pt idx="31">
                  <c:v>164</c:v>
                </c:pt>
                <c:pt idx="32">
                  <c:v>160</c:v>
                </c:pt>
                <c:pt idx="33">
                  <c:v>156</c:v>
                </c:pt>
                <c:pt idx="34">
                  <c:v>152</c:v>
                </c:pt>
                <c:pt idx="35">
                  <c:v>149</c:v>
                </c:pt>
                <c:pt idx="36">
                  <c:v>148</c:v>
                </c:pt>
                <c:pt idx="37">
                  <c:v>145</c:v>
                </c:pt>
                <c:pt idx="38">
                  <c:v>145</c:v>
                </c:pt>
                <c:pt idx="39">
                  <c:v>144</c:v>
                </c:pt>
                <c:pt idx="40">
                  <c:v>147</c:v>
                </c:pt>
                <c:pt idx="41">
                  <c:v>151</c:v>
                </c:pt>
                <c:pt idx="42">
                  <c:v>157</c:v>
                </c:pt>
                <c:pt idx="43">
                  <c:v>164</c:v>
                </c:pt>
                <c:pt idx="44">
                  <c:v>169</c:v>
                </c:pt>
                <c:pt idx="45">
                  <c:v>172</c:v>
                </c:pt>
                <c:pt idx="46">
                  <c:v>176</c:v>
                </c:pt>
                <c:pt idx="47">
                  <c:v>178</c:v>
                </c:pt>
                <c:pt idx="48">
                  <c:v>182</c:v>
                </c:pt>
                <c:pt idx="49">
                  <c:v>182</c:v>
                </c:pt>
                <c:pt idx="50">
                  <c:v>182</c:v>
                </c:pt>
                <c:pt idx="51">
                  <c:v>186</c:v>
                </c:pt>
                <c:pt idx="52">
                  <c:v>185</c:v>
                </c:pt>
                <c:pt idx="54">
                  <c:v>184</c:v>
                </c:pt>
                <c:pt idx="55">
                  <c:v>191</c:v>
                </c:pt>
                <c:pt idx="56">
                  <c:v>199</c:v>
                </c:pt>
                <c:pt idx="57">
                  <c:v>205</c:v>
                </c:pt>
                <c:pt idx="58">
                  <c:v>213</c:v>
                </c:pt>
                <c:pt idx="59">
                  <c:v>220</c:v>
                </c:pt>
                <c:pt idx="60">
                  <c:v>225</c:v>
                </c:pt>
                <c:pt idx="61">
                  <c:v>232</c:v>
                </c:pt>
                <c:pt idx="62">
                  <c:v>242</c:v>
                </c:pt>
                <c:pt idx="63">
                  <c:v>257</c:v>
                </c:pt>
                <c:pt idx="64">
                  <c:v>267</c:v>
                </c:pt>
                <c:pt idx="65">
                  <c:v>273</c:v>
                </c:pt>
                <c:pt idx="66">
                  <c:v>277</c:v>
                </c:pt>
                <c:pt idx="67">
                  <c:v>279</c:v>
                </c:pt>
                <c:pt idx="68">
                  <c:v>280</c:v>
                </c:pt>
                <c:pt idx="69">
                  <c:v>285</c:v>
                </c:pt>
                <c:pt idx="70">
                  <c:v>288</c:v>
                </c:pt>
                <c:pt idx="71">
                  <c:v>292</c:v>
                </c:pt>
                <c:pt idx="72">
                  <c:v>309</c:v>
                </c:pt>
                <c:pt idx="73">
                  <c:v>323</c:v>
                </c:pt>
                <c:pt idx="74">
                  <c:v>336</c:v>
                </c:pt>
                <c:pt idx="75">
                  <c:v>355</c:v>
                </c:pt>
                <c:pt idx="76">
                  <c:v>391</c:v>
                </c:pt>
                <c:pt idx="77">
                  <c:v>412</c:v>
                </c:pt>
                <c:pt idx="78">
                  <c:v>418</c:v>
                </c:pt>
                <c:pt idx="79">
                  <c:v>422</c:v>
                </c:pt>
                <c:pt idx="80">
                  <c:v>409</c:v>
                </c:pt>
                <c:pt idx="81">
                  <c:v>384</c:v>
                </c:pt>
                <c:pt idx="82">
                  <c:v>353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9C-4C20-A4EA-4FA6A31C60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3851592"/>
        <c:axId val="523850280"/>
      </c:lineChart>
      <c:catAx>
        <c:axId val="523851592"/>
        <c:scaling>
          <c:orientation val="minMax"/>
        </c:scaling>
        <c:delete val="0"/>
        <c:axPos val="b"/>
        <c:numFmt formatCode="#.##0;\-#.##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23850280"/>
        <c:crosses val="autoZero"/>
        <c:auto val="1"/>
        <c:lblAlgn val="ctr"/>
        <c:lblOffset val="100"/>
        <c:noMultiLvlLbl val="0"/>
      </c:catAx>
      <c:valAx>
        <c:axId val="523850280"/>
        <c:scaling>
          <c:orientation val="minMax"/>
          <c:max val="430"/>
          <c:min val="80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23851592"/>
        <c:crosses val="autoZero"/>
        <c:crossBetween val="between"/>
        <c:majorUnit val="20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 baseline="0"/>
      </a:pPr>
      <a:endParaRPr lang="de-DE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0.62354</cdr:x>
      <cdr:y>0.05282</cdr:y>
    </cdr:from>
    <cdr:to>
      <cdr:x>0.62354</cdr:x>
      <cdr:y>0.91181</cdr:y>
    </cdr:to>
    <cdr:cxnSp macro="">
      <cdr:nvCxnSpPr>
        <cdr:cNvPr id="3" name="Gerader Verbinder 2">
          <a:extLst xmlns:a="http://schemas.openxmlformats.org/drawingml/2006/main">
            <a:ext uri="{FF2B5EF4-FFF2-40B4-BE49-F238E27FC236}">
              <a16:creationId xmlns:a16="http://schemas.microsoft.com/office/drawing/2014/main" id="{9832EF5D-E743-4C05-8B6C-3C0B108FAE4A}"/>
            </a:ext>
          </a:extLst>
        </cdr:cNvPr>
        <cdr:cNvCxnSpPr/>
      </cdr:nvCxnSpPr>
      <cdr:spPr bwMode="auto">
        <a:xfrm xmlns:a="http://schemas.openxmlformats.org/drawingml/2006/main">
          <a:off x="4185829" y="200595"/>
          <a:ext cx="0" cy="3262374"/>
        </a:xfrm>
        <a:prstGeom xmlns:a="http://schemas.openxmlformats.org/drawingml/2006/main" prst="line">
          <a:avLst/>
        </a:prstGeom>
        <a:solidFill xmlns:a="http://schemas.openxmlformats.org/drawingml/2006/main">
          <a:srgbClr val="FFFFFF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38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>
            <a:lvl1pPr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5263" y="0"/>
            <a:ext cx="30638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52013"/>
            <a:ext cx="30638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b" anchorCtr="0" compatLnSpc="1">
            <a:prstTxWarp prst="textNoShape">
              <a:avLst/>
            </a:prstTxWarp>
          </a:bodyPr>
          <a:lstStyle>
            <a:lvl1pPr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5263" y="9752013"/>
            <a:ext cx="30638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fld id="{E8134C62-B86D-440F-B39C-B0A35B51CEF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511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>
            <a:lvl1pPr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b" anchorCtr="0" compatLnSpc="1">
            <a:prstTxWarp prst="textNoShape">
              <a:avLst/>
            </a:prstTxWarp>
          </a:bodyPr>
          <a:lstStyle>
            <a:lvl1pPr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fld id="{3EDE6DFC-07B2-4DEA-8519-F03FF216B91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2633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90600" y="766763"/>
            <a:ext cx="5118100" cy="38385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sz="1200" i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DE6DFC-07B2-4DEA-8519-F03FF216B91D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4979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404813" y="948940"/>
            <a:ext cx="6048375" cy="3727847"/>
          </a:xfrm>
          <a:prstGeom prst="rect">
            <a:avLst/>
          </a:prstGeom>
          <a:solidFill>
            <a:srgbClr val="F0F5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6" descr="lwknrw-rgb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177" y="134553"/>
            <a:ext cx="1697831" cy="34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3160" y="1113247"/>
            <a:ext cx="5829300" cy="1102519"/>
          </a:xfrm>
        </p:spPr>
        <p:txBody>
          <a:bodyPr/>
          <a:lstStyle>
            <a:lvl1pPr algn="ctr">
              <a:defRPr sz="2400"/>
            </a:lvl1pPr>
          </a:lstStyle>
          <a:p>
            <a:pPr lvl="0"/>
            <a:r>
              <a:rPr lang="de-DE" noProof="0" dirty="0"/>
              <a:t>Titelmasterformat durch Klicken bearbeiten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8935" y="2571750"/>
            <a:ext cx="4800600" cy="1314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0F5E6"/>
                </a:solidFill>
              </a14:hiddenFill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 sz="1800"/>
            </a:lvl1pPr>
          </a:lstStyle>
          <a:p>
            <a:pPr lvl="0"/>
            <a:r>
              <a:rPr lang="de-DE" noProof="0" dirty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10554554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B7BAED48-6469-42D9-9624-6D52BD002FC0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814273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572697"/>
            <a:ext cx="6048375" cy="378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4813" y="951310"/>
            <a:ext cx="6048375" cy="3726656"/>
          </a:xfrm>
          <a:prstGeom prst="rect">
            <a:avLst/>
          </a:prstGeom>
          <a:solidFill>
            <a:srgbClr val="F0F5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35221" y="4832748"/>
            <a:ext cx="919163" cy="216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/>
            </a:lvl1pPr>
          </a:lstStyle>
          <a:p>
            <a:pPr>
              <a:defRPr/>
            </a:pPr>
            <a:fld id="{F58DC99F-EE98-4DAA-A3E9-EE1811DD357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2" name="Picture 28" descr="lwknrw-rgb"/>
          <p:cNvPicPr>
            <a:picLocks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177" y="134553"/>
            <a:ext cx="1697831" cy="34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5pPr>
      <a:lvl6pPr marL="342875" algn="l" rtl="0" fontAlgn="base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6pPr>
      <a:lvl7pPr marL="685749" algn="l" rtl="0" fontAlgn="base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7pPr>
      <a:lvl8pPr marL="1028624" algn="l" rtl="0" fontAlgn="base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8pPr>
      <a:lvl9pPr marL="1371498" algn="l" rtl="0" fontAlgn="base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9pPr>
    </p:titleStyle>
    <p:bodyStyle>
      <a:lvl1pPr marL="196439" indent="-196439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33361" indent="-202391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marL="870284" indent="-202391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marL="1208395" indent="-203582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marL="1545314" indent="-202391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1888190" indent="-202391" algn="l" defTabSz="714321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231064" indent="-202391" algn="l" defTabSz="714321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573939" indent="-202391" algn="l" defTabSz="714321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916812" indent="-202391" algn="l" defTabSz="714321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-698022" y="237370"/>
            <a:ext cx="6265863" cy="638175"/>
          </a:xfrm>
        </p:spPr>
        <p:txBody>
          <a:bodyPr/>
          <a:lstStyle/>
          <a:p>
            <a:pPr algn="ctr" eaLnBrk="1" hangingPunct="1"/>
            <a:r>
              <a:rPr lang="de-DE" altLang="de-DE" sz="1700" dirty="0">
                <a:solidFill>
                  <a:srgbClr val="292929"/>
                </a:solidFill>
                <a:latin typeface="Arial Black" panose="020B0A04020102020204" pitchFamily="34" charset="0"/>
              </a:rPr>
              <a:t>Erzeugerpreise für Nutzkälber in NRW</a:t>
            </a:r>
            <a:br>
              <a:rPr lang="de-DE" altLang="de-DE" dirty="0">
                <a:solidFill>
                  <a:srgbClr val="292929"/>
                </a:solidFill>
                <a:latin typeface="Arial Black" panose="020B0A04020102020204" pitchFamily="34" charset="0"/>
              </a:rPr>
            </a:br>
            <a:r>
              <a:rPr lang="de-DE" altLang="de-DE" sz="1500" dirty="0">
                <a:solidFill>
                  <a:srgbClr val="292929"/>
                </a:solidFill>
                <a:cs typeface="Arial" panose="020B0604020202020204" pitchFamily="34" charset="0"/>
              </a:rPr>
              <a:t>ab Hof-Verkäufe an Handel (Bullenkälber &gt; 28 Tage)</a:t>
            </a:r>
            <a:br>
              <a:rPr lang="de-DE" altLang="de-DE" sz="1500" dirty="0">
                <a:solidFill>
                  <a:srgbClr val="292929"/>
                </a:solidFill>
                <a:cs typeface="Arial" panose="020B0604020202020204" pitchFamily="34" charset="0"/>
              </a:rPr>
            </a:br>
            <a:r>
              <a:rPr lang="de-DE" altLang="de-DE" sz="1200" dirty="0">
                <a:solidFill>
                  <a:schemeClr val="tx1"/>
                </a:solidFill>
                <a:cs typeface="Arial" panose="020B0604020202020204" pitchFamily="34" charset="0"/>
              </a:rPr>
              <a:t>11.08</a:t>
            </a:r>
            <a:r>
              <a:rPr lang="de-DE" altLang="de-DE" sz="1200" dirty="0">
                <a:solidFill>
                  <a:schemeClr val="tx1"/>
                </a:solidFill>
              </a:rPr>
              <a:t>.2025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54832" y="983853"/>
            <a:ext cx="1512133" cy="314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7657" tIns="48827" rIns="97657" bIns="48827">
            <a:spAutoFit/>
          </a:bodyPr>
          <a:lstStyle>
            <a:lvl1pPr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7948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7948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7948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7948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1200" b="1" dirty="0">
                <a:solidFill>
                  <a:srgbClr val="000000"/>
                </a:solidFill>
              </a:rPr>
              <a:t>€/Tier ohne MwSt</a:t>
            </a:r>
            <a:r>
              <a:rPr lang="de-DE" altLang="de-DE" sz="1400" b="1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169083023"/>
              </p:ext>
            </p:extLst>
          </p:nvPr>
        </p:nvGraphicFramePr>
        <p:xfrm>
          <a:off x="74341" y="1200468"/>
          <a:ext cx="6713035" cy="3797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feld 15"/>
          <p:cNvSpPr txBox="1"/>
          <p:nvPr/>
        </p:nvSpPr>
        <p:spPr>
          <a:xfrm>
            <a:off x="2678184" y="3099427"/>
            <a:ext cx="16353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/>
              <a:t>Holstein-</a:t>
            </a:r>
            <a:r>
              <a:rPr lang="de-DE" sz="1400" b="1" dirty="0" err="1"/>
              <a:t>Friesian</a:t>
            </a:r>
            <a:endParaRPr lang="de-DE" sz="1400" b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1DBB1A94-2037-45CB-A2B1-80375EEB1B70}"/>
              </a:ext>
            </a:extLst>
          </p:cNvPr>
          <p:cNvSpPr txBox="1"/>
          <p:nvPr/>
        </p:nvSpPr>
        <p:spPr>
          <a:xfrm>
            <a:off x="3758585" y="928572"/>
            <a:ext cx="98839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900" dirty="0"/>
              <a:t>MKS-Ausbruch am 10.01.2025</a:t>
            </a:r>
          </a:p>
        </p:txBody>
      </p:sp>
    </p:spTree>
    <p:extLst>
      <p:ext uri="{BB962C8B-B14F-4D97-AF65-F5344CB8AC3E}">
        <p14:creationId xmlns:p14="http://schemas.microsoft.com/office/powerpoint/2010/main" val="83649945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Standarddesign">
  <a:themeElements>
    <a:clrScheme name="">
      <a:dk1>
        <a:srgbClr val="000000"/>
      </a:dk1>
      <a:lt1>
        <a:srgbClr val="F0F5E6"/>
      </a:lt1>
      <a:dk2>
        <a:srgbClr val="000000"/>
      </a:dk2>
      <a:lt2>
        <a:srgbClr val="808080"/>
      </a:lt2>
      <a:accent1>
        <a:srgbClr val="D3E9BD"/>
      </a:accent1>
      <a:accent2>
        <a:srgbClr val="008000"/>
      </a:accent2>
      <a:accent3>
        <a:srgbClr val="F6F9F0"/>
      </a:accent3>
      <a:accent4>
        <a:srgbClr val="000000"/>
      </a:accent4>
      <a:accent5>
        <a:srgbClr val="E6F2DB"/>
      </a:accent5>
      <a:accent6>
        <a:srgbClr val="007300"/>
      </a:accent6>
      <a:hlink>
        <a:srgbClr val="008000"/>
      </a:hlink>
      <a:folHlink>
        <a:srgbClr val="0080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</Words>
  <Application>Microsoft Office PowerPoint</Application>
  <PresentationFormat>Benutzerdefiniert</PresentationFormat>
  <Paragraphs>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</vt:lpstr>
      <vt:lpstr>Standarddesign</vt:lpstr>
      <vt:lpstr>Erzeugerpreise für Nutzkälber in NRW ab Hof-Verkäufe an Handel (Bullenkälber &gt; 28 Tage) 11.08.2025</vt:lpstr>
    </vt:vector>
  </TitlesOfParts>
  <Company>Landwirtschaftskammer Nordrhein-Westfalen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Vorlage - Landwirtschaftskammer Nordrhein-Westfalen im Internet</dc:title>
  <dc:creator>Stefan Bohres</dc:creator>
  <cp:lastModifiedBy>Lutz, Carina</cp:lastModifiedBy>
  <cp:revision>551</cp:revision>
  <dcterms:created xsi:type="dcterms:W3CDTF">2003-12-18T18:31:31Z</dcterms:created>
  <dcterms:modified xsi:type="dcterms:W3CDTF">2025-08-11T11:33:36Z</dcterms:modified>
</cp:coreProperties>
</file>